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>
      <p:cViewPr>
        <p:scale>
          <a:sx n="100" d="100"/>
          <a:sy n="100" d="100"/>
        </p:scale>
        <p:origin x="1440" y="-17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10/05-9/2020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Theme • Central Idea • Dialogue • Plot • Character • Setting • Style • Allegory • Genre • Narrative • Structure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ELASEGRL2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ELASEGRL3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ELASEGRL4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ELASEGRL5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ELASEGRL6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ELASEGW3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D Elementary"/>
              </a:rPr>
              <a:t>Dawn Bland</a:t>
            </a:r>
            <a:r>
              <a:rPr lang="en-US" dirty="0" smtClean="0">
                <a:latin typeface="LD Elementary"/>
              </a:rPr>
              <a:t> </a:t>
            </a:r>
            <a:r>
              <a:rPr lang="en-US" dirty="0">
                <a:latin typeface="LD Elementary"/>
              </a:rPr>
              <a:t> </a:t>
            </a:r>
            <a:r>
              <a:rPr lang="en-US" dirty="0" smtClean="0">
                <a:latin typeface="LD Elementary"/>
              </a:rPr>
              <a:t> </a:t>
            </a:r>
          </a:p>
          <a:p>
            <a:pPr algn="ctr"/>
            <a:r>
              <a:rPr lang="en-US" dirty="0" smtClean="0">
                <a:latin typeface="LD Elementary"/>
              </a:rPr>
              <a:t>ELA</a:t>
            </a:r>
            <a:endParaRPr lang="en-US" dirty="0">
              <a:latin typeface="LD Elementary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8899"/>
              </p:ext>
            </p:extLst>
          </p:nvPr>
        </p:nvGraphicFramePr>
        <p:xfrm>
          <a:off x="61513" y="5726602"/>
          <a:ext cx="6716977" cy="3467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74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5943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9528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075799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973083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309607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4899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Pre-Test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Introduction to new words in Sadlier</a:t>
                      </a:r>
                    </a:p>
                    <a:p>
                      <a:r>
                        <a:rPr lang="en-US" sz="900" dirty="0" smtClean="0"/>
                        <a:t>Vocabulary Building Blocks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Vocabulary Building</a:t>
                      </a:r>
                      <a:r>
                        <a:rPr lang="en-US" sz="1000" baseline="0" dirty="0" smtClean="0"/>
                        <a:t> Blocks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Exit ticket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Pre-Test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to new words in Sadlier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Building Blocks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Vocabulary Building</a:t>
                      </a:r>
                      <a:r>
                        <a:rPr lang="en-US" sz="900" baseline="0" dirty="0" smtClean="0"/>
                        <a:t> Blocks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21464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Create Vocabulary Flash cards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in Context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Using</a:t>
                      </a:r>
                      <a:r>
                        <a:rPr lang="en-US" sz="1000" baseline="0" dirty="0" smtClean="0"/>
                        <a:t> Vocabulary words in Context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Early Release (Parent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Conferfencdes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in Context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Using Vocabulary</a:t>
                      </a:r>
                      <a:r>
                        <a:rPr lang="en-US" sz="900" baseline="0" dirty="0" smtClean="0"/>
                        <a:t> in Context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School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Lato Extended"/>
              </a:rPr>
              <a:t>ELAGSE6RL2: </a:t>
            </a:r>
            <a:r>
              <a:rPr lang="en-US" sz="1400" dirty="0">
                <a:latin typeface="Lato Extended"/>
              </a:rPr>
              <a:t>I can analyze the development of a theme throughout a text and support it with relevant evidence from within the text.</a:t>
            </a:r>
          </a:p>
          <a:p>
            <a:r>
              <a:rPr lang="en-US" sz="1400" dirty="0">
                <a:latin typeface="Lato Extended"/>
              </a:rPr>
              <a:t>I can summarize the theme or central idea of a text.</a:t>
            </a:r>
          </a:p>
          <a:p>
            <a:r>
              <a:rPr lang="en-US" sz="1400" dirty="0">
                <a:latin typeface="Lato Extended"/>
              </a:rPr>
              <a:t>I can differentiate between a theme and central idea</a:t>
            </a:r>
            <a:r>
              <a:rPr lang="en-US" sz="1400" dirty="0" smtClean="0">
                <a:latin typeface="Lato Extended"/>
              </a:rPr>
              <a:t>.</a:t>
            </a:r>
          </a:p>
          <a:p>
            <a:r>
              <a:rPr lang="en-US" sz="1400" b="1" dirty="0"/>
              <a:t>ELAGSE6W3a-f</a:t>
            </a:r>
            <a:r>
              <a:rPr lang="en-US" sz="1400" dirty="0"/>
              <a:t>: I can write a narrative essay that tells a story using plot elements, dialogue, point of view, descriptive language, and literary elements.</a:t>
            </a:r>
          </a:p>
          <a:p>
            <a:r>
              <a:rPr lang="en-US" sz="1400" dirty="0"/>
              <a:t>I can compose and present a well-developed narrative on real or imagined events</a:t>
            </a:r>
          </a:p>
          <a:p>
            <a:endParaRPr lang="en-US" sz="1400" b="0" i="0" dirty="0">
              <a:solidFill>
                <a:srgbClr val="2D3B45"/>
              </a:solidFill>
              <a:effectLst/>
              <a:latin typeface="Lato Extend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60793" y="-336361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</a:t>
              </a:r>
              <a:r>
                <a:rPr lang="en-US" sz="1200" dirty="0" err="1"/>
                <a:t>Students</a:t>
              </a:r>
              <a:r>
                <a:rPr lang="en-US" sz="1200" dirty="0"/>
                <a:t> will respond to the hook image using the “I see, I think, I wonder” recording sheet. 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 smtClean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 smtClean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 smtClean="0"/>
                <a:t>. </a:t>
              </a:r>
              <a:r>
                <a:rPr lang="en-US" sz="1200" dirty="0"/>
                <a:t>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Europe 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sz="1400" dirty="0"/>
                <a:t>I can locate selected features of Europe on a world and regional political-physical map to include: the Danube River, Rhine River, English Channel, Mediterranean Sea, European Plain, the Alps, Pyrenees, Ural Mountains, and Iberian Peninsula. </a:t>
              </a:r>
              <a:endParaRPr lang="en-US" sz="1400" dirty="0" smtClean="0"/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I </a:t>
              </a:r>
              <a:r>
                <a:rPr lang="en-US" sz="1400" dirty="0"/>
                <a:t>can complete terminology related to the standard and element covered today utilizing a presented vocabulary strategy, the textbook, and online research resources. 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D Elementary"/>
              </a:rPr>
              <a:t>Dawn Bland</a:t>
            </a:r>
            <a:r>
              <a:rPr lang="en-US" dirty="0" smtClean="0">
                <a:latin typeface="LD Elementary"/>
              </a:rPr>
              <a:t> </a:t>
            </a:r>
            <a:r>
              <a:rPr lang="en-US" dirty="0">
                <a:latin typeface="LD Elementary"/>
              </a:rPr>
              <a:t> </a:t>
            </a:r>
            <a:r>
              <a:rPr lang="en-US" dirty="0" smtClean="0">
                <a:latin typeface="LD Elementary"/>
              </a:rPr>
              <a:t> </a:t>
            </a:r>
          </a:p>
          <a:p>
            <a:pPr algn="ctr"/>
            <a:r>
              <a:rPr lang="en-US" dirty="0" smtClean="0">
                <a:latin typeface="LD Elementary"/>
              </a:rPr>
              <a:t>Social Studies</a:t>
            </a:r>
            <a:endParaRPr lang="en-US" dirty="0">
              <a:latin typeface="LD Elementary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995610"/>
              </p:ext>
            </p:extLst>
          </p:nvPr>
        </p:nvGraphicFramePr>
        <p:xfrm>
          <a:off x="61513" y="5726602"/>
          <a:ext cx="6716977" cy="320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74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5943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9528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119496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929386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309607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4899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621464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Introduction to the</a:t>
                      </a:r>
                      <a:r>
                        <a:rPr lang="en-US" sz="900" baseline="0" dirty="0" smtClean="0"/>
                        <a:t> m</a:t>
                      </a:r>
                      <a:r>
                        <a:rPr lang="en-US" sz="900" dirty="0" smtClean="0"/>
                        <a:t>ap</a:t>
                      </a:r>
                      <a:r>
                        <a:rPr lang="en-US" sz="900" baseline="0" dirty="0" smtClean="0"/>
                        <a:t> of Europe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Vocabulary</a:t>
                      </a:r>
                      <a:r>
                        <a:rPr lang="en-US" sz="1000" baseline="0" dirty="0" smtClean="0"/>
                        <a:t> for Europe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Exit ticket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Introduction to the</a:t>
                      </a:r>
                      <a:r>
                        <a:rPr lang="en-US" sz="900" baseline="0" dirty="0" smtClean="0"/>
                        <a:t> m</a:t>
                      </a:r>
                      <a:r>
                        <a:rPr lang="en-US" sz="900" dirty="0" smtClean="0"/>
                        <a:t>ap</a:t>
                      </a:r>
                      <a:r>
                        <a:rPr lang="en-US" sz="900" baseline="0" dirty="0" smtClean="0"/>
                        <a:t> of Europe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Vocabulary</a:t>
                      </a:r>
                      <a:r>
                        <a:rPr lang="en-US" sz="900" baseline="0" dirty="0" smtClean="0"/>
                        <a:t> for Europe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21464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Introduction to the</a:t>
                      </a:r>
                      <a:r>
                        <a:rPr lang="en-US" sz="900" baseline="0" dirty="0" smtClean="0"/>
                        <a:t> map of Europe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Vocabulary</a:t>
                      </a:r>
                      <a:r>
                        <a:rPr lang="en-US" sz="1000" baseline="0" dirty="0" smtClean="0"/>
                        <a:t> for Europe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Early Release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(Conferences)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53622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School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10/5-9/2020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  <a:endParaRPr lang="en-US" b="1" dirty="0">
              <a:solidFill>
                <a:srgbClr val="000000"/>
              </a:solidFill>
              <a:latin typeface="LD Elementary" pitchFamily="2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SS6G7</a:t>
            </a:r>
            <a:r>
              <a:rPr lang="en-US" sz="1600" dirty="0"/>
              <a:t> Locate selected features of Europe. </a:t>
            </a:r>
            <a:endParaRPr lang="en-US" sz="1600" dirty="0" smtClean="0"/>
          </a:p>
          <a:p>
            <a:r>
              <a:rPr lang="en-US" sz="1600" b="1" dirty="0" smtClean="0"/>
              <a:t>SS6G8</a:t>
            </a:r>
            <a:r>
              <a:rPr lang="en-US" sz="1600" dirty="0" smtClean="0"/>
              <a:t> </a:t>
            </a:r>
            <a:r>
              <a:rPr lang="en-US" sz="1600" dirty="0"/>
              <a:t>Explain environmental issues in Europe. </a:t>
            </a:r>
            <a:endParaRPr lang="en-US" sz="1600" dirty="0" smtClean="0"/>
          </a:p>
          <a:p>
            <a:r>
              <a:rPr lang="en-US" sz="1600" b="1" dirty="0" smtClean="0"/>
              <a:t>SS6G9</a:t>
            </a:r>
            <a:r>
              <a:rPr lang="en-US" sz="1600" dirty="0" smtClean="0"/>
              <a:t> </a:t>
            </a:r>
            <a:r>
              <a:rPr lang="en-US" sz="1600" dirty="0"/>
              <a:t>Explain the impact of location, climate, natural resources, and population distribution on Europe. </a:t>
            </a: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0A18FF-F83B-4E90-906E-59F0E077D693}">
  <ds:schemaRefs>
    <ds:schemaRef ds:uri="http://purl.org/dc/terms/"/>
    <ds:schemaRef ds:uri="d90ca092-4bec-4e23-aa5f-15e295414dbc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fe98146-5e1e-4168-b55d-b67a3818c9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13391</TotalTime>
  <Words>491</Words>
  <Application>Microsoft Office PowerPoint</Application>
  <PresentationFormat>On-screen Show (4:3)</PresentationFormat>
  <Paragraphs>125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Lato Extended</vt:lpstr>
      <vt:lpstr>LD Elementary</vt:lpstr>
      <vt:lpstr>Pineapple Delight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51</cp:revision>
  <dcterms:created xsi:type="dcterms:W3CDTF">2014-03-30T01:45:15Z</dcterms:created>
  <dcterms:modified xsi:type="dcterms:W3CDTF">2020-10-05T00:22:40Z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